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58" r:id="rId4"/>
    <p:sldId id="259" r:id="rId5"/>
    <p:sldId id="265" r:id="rId6"/>
    <p:sldId id="257" r:id="rId7"/>
    <p:sldId id="262" r:id="rId8"/>
    <p:sldId id="263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D59C"/>
    <a:srgbClr val="3AC4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1"/>
    <p:restoredTop sz="94610"/>
  </p:normalViewPr>
  <p:slideViewPr>
    <p:cSldViewPr snapToGrid="0" snapToObjects="1">
      <p:cViewPr varScale="1">
        <p:scale>
          <a:sx n="116" d="100"/>
          <a:sy n="116" d="100"/>
        </p:scale>
        <p:origin x="3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jpeg>
</file>

<file path=ppt/media/image3.jpeg>
</file>

<file path=ppt/media/image4.jpeg>
</file>

<file path=ppt/media/image5.jpeg>
</file>

<file path=ppt/media/image6.jpeg>
</file>

<file path=ppt/media/image7.tif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DB770-1F76-904C-8B5C-0BF8662457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761D81-47E6-2E4E-A132-8C1C7E33A9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69549-D182-764B-8EBF-DB096E085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88747-AC4D-9D4F-AA56-317497027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9CBD1-EA30-4442-A11C-E5FE0BA4B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509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CAEDC-A8D9-5743-8038-08C38A1FC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ED143C-C0EB-E546-9726-5B6002344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298A1-AB35-2E41-9BA1-DBC562A3F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605DC-EC2A-1047-B728-D27AB0E3F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D01EA-E232-0A4C-928B-F75545108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151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08E9C3-DEDA-CB44-8431-98F5F846B5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2651E4-9688-284B-B9AF-4184770E0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C6E0A-3756-5145-8B1D-00D327977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765E1-9BA3-AB4D-8885-05904E0CE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89461-0514-EA40-AB3D-4D91C5E18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528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829A7-1C23-DD46-BA15-4FB5B3DA2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1A262-97C0-4249-84BB-7A1065226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976BA-76CA-444D-832C-794206B3B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2AB8C-19EA-ED4F-90F9-F04A0B4F9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768D0-8C3C-F542-B6A8-5BD07482E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807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5BD13-E0B2-DF47-8883-9DD71E17B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2BDFBF-8C93-FF44-9F61-977537CB1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40D5D-D59F-AB45-AD03-187C42278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208EE-AB9C-E645-B7BB-A3FEE51DC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FB8CF-EC93-4849-ADC1-B1B4CF61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86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51183-16A6-DB46-8C06-F32F66323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8BD66-76D8-C547-A7D9-BC3EE11C8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937F5D-A7E1-5143-8B6A-EB2B360C9F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98F0AA-8170-F24A-AAAD-0708ED11E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90174-5C84-F146-98A5-0B85CFB1B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3CBE55-12CA-C14A-BFED-5E0878AA8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458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2FE5F-E9E3-E74F-8EE4-6C775A15E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F449B9-D697-AF47-8633-9E86D4FEE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912ED4-765A-7349-92EC-CA4C4F6D0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9C56BD-614F-804F-8913-643C08EA69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43FEA2-C78B-1F4E-A875-5A9F42B4A4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B07E41-5241-664B-B2C8-D968A9F36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F1BA1F-34D2-454F-8ABC-3314F0C3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51AAB2-7DA4-4F40-A68B-92D070A1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903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8B67E-775B-5348-9699-6AF6A1485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86449F-18CC-2041-A4CB-0354A26FA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F9EC08-AECF-0742-B9AF-97F39DBD8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76E47-DDD4-7541-AD43-80746B843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04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6E5D49-1648-A540-A60E-719A9F805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C302C-D31C-3B42-89BD-F946375BC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9918B2-F605-C247-96E5-46B2B960D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740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B1218-DECE-4342-A469-AB3F48877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17ECD-E210-5A48-ACB8-D98D164BA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C7C47-6D67-9542-B3EC-B6B9EA322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A571E-F069-B34F-A41B-7E8A6F411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E27E5-0252-3746-B7FA-7CB87FD3B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E47C0-B6EC-C544-AD07-3916DD6D9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320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E5195-B690-0B4E-AD9F-7F6645562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D2A320-F3BF-FA4F-A9D0-72E13A350C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47745E-4346-E845-BA87-C49563D0D9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8B7A5-07A6-924A-AF67-08C59F4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EFFCE-9713-244B-8D8D-D5D0E1E22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D1D9F-CA5B-8849-A5F0-AC59A7FD0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876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53FADB-4E71-3A45-B3AD-F148D772A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873C9-8B8E-DF41-B960-791D0C3FE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6E245-B0B1-BB41-A65B-2B1E93E509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5D611-9BC9-3F4D-819B-30E41CF5D197}" type="datetimeFigureOut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051B6-92C0-6C4A-B70E-A61D5D0FF3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1E9D5-969A-D848-97DA-50431C8084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29945-A2EE-8A41-AF39-DD02F28BE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905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0DB931-68E5-894E-AAC7-D03B62A54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254000"/>
            <a:ext cx="9525000" cy="635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266B95-C6D3-094F-BCE2-DC35C8F461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9049" y="4542018"/>
            <a:ext cx="4427095" cy="1861045"/>
          </a:xfrm>
        </p:spPr>
        <p:txBody>
          <a:bodyPr/>
          <a:lstStyle/>
          <a:p>
            <a:r>
              <a:rPr lang="en-US" b="1" dirty="0">
                <a:latin typeface="Copperplate" panose="02000504000000020004" pitchFamily="2" charset="77"/>
              </a:rPr>
              <a:t>BIO 201</a:t>
            </a:r>
            <a:br>
              <a:rPr lang="en-US" b="1" dirty="0">
                <a:latin typeface="Copperplate" panose="02000504000000020004" pitchFamily="2" charset="77"/>
              </a:rPr>
            </a:br>
            <a:r>
              <a:rPr lang="en-US" b="1" dirty="0">
                <a:latin typeface="Copperplate" panose="02000504000000020004" pitchFamily="2" charset="77"/>
              </a:rPr>
              <a:t>Joints Lab</a:t>
            </a:r>
          </a:p>
        </p:txBody>
      </p:sp>
    </p:spTree>
    <p:extLst>
      <p:ext uri="{BB962C8B-B14F-4D97-AF65-F5344CB8AC3E}">
        <p14:creationId xmlns:p14="http://schemas.microsoft.com/office/powerpoint/2010/main" val="945871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lh3.googleusercontent.com/pw/ACtC-3eyu0NXXqYnAAYZtB4SZ6PQh02NgPVDVl30nZ6h6mq369CqhAGS14bMMCkbeBlRlmJ0qFXjuvIQ65VY5mUbDJGus-yOWDkgg9bVqXGzpzJmaYks5owBuNym_bWQScxsZXrJfswpBzb5DAkIJCvB60ke=w483-h627-no?authuser=0">
            <a:extLst>
              <a:ext uri="{FF2B5EF4-FFF2-40B4-BE49-F238E27FC236}">
                <a16:creationId xmlns:a16="http://schemas.microsoft.com/office/drawing/2014/main" id="{663C849D-45D7-3D40-B236-FB908B05A4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400" y="0"/>
            <a:ext cx="52832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62A49A3-E994-6F45-881B-F935227C2B39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859881" y="1414463"/>
            <a:ext cx="2055019" cy="744266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D5B921-A952-AE42-B4AE-BC0525CD8107}"/>
              </a:ext>
            </a:extLst>
          </p:cNvPr>
          <p:cNvSpPr txBox="1"/>
          <p:nvPr/>
        </p:nvSpPr>
        <p:spPr>
          <a:xfrm>
            <a:off x="1288257" y="1835563"/>
            <a:ext cx="1571624" cy="646331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Glenohumeral</a:t>
            </a:r>
            <a:r>
              <a:rPr lang="en-US" dirty="0"/>
              <a:t> ligaments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6A2B453-3C8A-6D4F-A639-2BD13FB17334}"/>
              </a:ext>
            </a:extLst>
          </p:cNvPr>
          <p:cNvCxnSpPr>
            <a:cxnSpLocks/>
          </p:cNvCxnSpPr>
          <p:nvPr/>
        </p:nvCxnSpPr>
        <p:spPr>
          <a:xfrm flipV="1">
            <a:off x="3005137" y="929614"/>
            <a:ext cx="2465389" cy="354278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0D82A1F-81BF-3E4E-A590-054433310703}"/>
              </a:ext>
            </a:extLst>
          </p:cNvPr>
          <p:cNvSpPr txBox="1"/>
          <p:nvPr/>
        </p:nvSpPr>
        <p:spPr>
          <a:xfrm>
            <a:off x="1157288" y="945566"/>
            <a:ext cx="1850229" cy="646331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Coracoacromial ligament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85ECCFD-EC17-4143-B524-2C5F5C632052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859881" y="2060794"/>
            <a:ext cx="2465390" cy="97935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A7DDD72-78C5-D041-8960-D7FABDC89EC9}"/>
              </a:ext>
            </a:extLst>
          </p:cNvPr>
          <p:cNvSpPr txBox="1"/>
          <p:nvPr/>
        </p:nvSpPr>
        <p:spPr>
          <a:xfrm>
            <a:off x="9476551" y="6199187"/>
            <a:ext cx="181549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Anterior View</a:t>
            </a:r>
          </a:p>
        </p:txBody>
      </p:sp>
    </p:spTree>
    <p:extLst>
      <p:ext uri="{BB962C8B-B14F-4D97-AF65-F5344CB8AC3E}">
        <p14:creationId xmlns:p14="http://schemas.microsoft.com/office/powerpoint/2010/main" val="1530979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AD4DB-924D-42A4-6E44-D89583D73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4A6F-6C59-E7E2-F7FB-92E20A638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5004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Knee Joints </a:t>
            </a:r>
          </a:p>
        </p:txBody>
      </p:sp>
    </p:spTree>
    <p:extLst>
      <p:ext uri="{BB962C8B-B14F-4D97-AF65-F5344CB8AC3E}">
        <p14:creationId xmlns:p14="http://schemas.microsoft.com/office/powerpoint/2010/main" val="3713813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3.googleusercontent.com/pw/ACtC-3cy59y-nWujEOPN9ywt9bmJJ1rNzoD3mAvpM1o1fjV3re2UCFfC4F92ISRkQgeypngoWL6aZzCodks-KgQ0U-E8Z4ItVnI_xwky6h6jJ2sMwFZm_iVVnbKnIf2NXcheBhxZzGTILiNV3AAjJ_FEc2bq=w383-h627-no?authuser=0">
            <a:extLst>
              <a:ext uri="{FF2B5EF4-FFF2-40B4-BE49-F238E27FC236}">
                <a16:creationId xmlns:a16="http://schemas.microsoft.com/office/drawing/2014/main" id="{3FDB71DB-F8E2-3843-B186-A0345CD0BC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0" y="0"/>
            <a:ext cx="41894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2B3CF96-CF0F-8F42-8900-F6D72C288D00}"/>
              </a:ext>
            </a:extLst>
          </p:cNvPr>
          <p:cNvCxnSpPr>
            <a:cxnSpLocks/>
          </p:cNvCxnSpPr>
          <p:nvPr/>
        </p:nvCxnSpPr>
        <p:spPr>
          <a:xfrm flipH="1">
            <a:off x="6688667" y="2605578"/>
            <a:ext cx="1972968" cy="984289"/>
          </a:xfrm>
          <a:prstGeom prst="straightConnector1">
            <a:avLst/>
          </a:prstGeom>
          <a:ln w="25400">
            <a:solidFill>
              <a:srgbClr val="41D5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3570C3F-1BE3-C941-9020-EFD8BEC29640}"/>
              </a:ext>
            </a:extLst>
          </p:cNvPr>
          <p:cNvSpPr txBox="1"/>
          <p:nvPr/>
        </p:nvSpPr>
        <p:spPr>
          <a:xfrm>
            <a:off x="8661634" y="2236246"/>
            <a:ext cx="1763688" cy="369332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Patellar ligament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5D47DF8-5C04-7E4A-A8C8-CE8A3933505A}"/>
              </a:ext>
            </a:extLst>
          </p:cNvPr>
          <p:cNvCxnSpPr/>
          <p:nvPr/>
        </p:nvCxnSpPr>
        <p:spPr>
          <a:xfrm>
            <a:off x="3031067" y="2726267"/>
            <a:ext cx="2353733" cy="118533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0F35365-17C5-BE4D-B40E-E32B2812FB17}"/>
              </a:ext>
            </a:extLst>
          </p:cNvPr>
          <p:cNvCxnSpPr>
            <a:cxnSpLocks/>
          </p:cNvCxnSpPr>
          <p:nvPr/>
        </p:nvCxnSpPr>
        <p:spPr>
          <a:xfrm flipV="1">
            <a:off x="3031067" y="2974193"/>
            <a:ext cx="2844800" cy="886608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3FE6089-4396-2B46-B3D9-403F9B108B75}"/>
              </a:ext>
            </a:extLst>
          </p:cNvPr>
          <p:cNvSpPr txBox="1"/>
          <p:nvPr/>
        </p:nvSpPr>
        <p:spPr>
          <a:xfrm>
            <a:off x="8390701" y="6299200"/>
            <a:ext cx="238802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Anterolateral View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CA06F3-6D4D-3946-B416-770451A1EE73}"/>
              </a:ext>
            </a:extLst>
          </p:cNvPr>
          <p:cNvSpPr txBox="1"/>
          <p:nvPr/>
        </p:nvSpPr>
        <p:spPr>
          <a:xfrm>
            <a:off x="968530" y="2378107"/>
            <a:ext cx="2032602" cy="646331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Lateral (fibular) collateral ligament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D7ECE2-5230-6447-A4E7-A13B85415C6C}"/>
              </a:ext>
            </a:extLst>
          </p:cNvPr>
          <p:cNvSpPr txBox="1"/>
          <p:nvPr/>
        </p:nvSpPr>
        <p:spPr>
          <a:xfrm>
            <a:off x="1225347" y="3676135"/>
            <a:ext cx="1746247" cy="369332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Lateral meniscus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FA58C8-A72A-4645-B40B-EB4788EEBD52}"/>
              </a:ext>
            </a:extLst>
          </p:cNvPr>
          <p:cNvSpPr/>
          <p:nvPr/>
        </p:nvSpPr>
        <p:spPr>
          <a:xfrm>
            <a:off x="-16933" y="137811"/>
            <a:ext cx="400010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Tibiofemoral (Knee) Joint</a:t>
            </a:r>
          </a:p>
        </p:txBody>
      </p:sp>
    </p:spTree>
    <p:extLst>
      <p:ext uri="{BB962C8B-B14F-4D97-AF65-F5344CB8AC3E}">
        <p14:creationId xmlns:p14="http://schemas.microsoft.com/office/powerpoint/2010/main" val="1995303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lh3.googleusercontent.com/pw/ACtC-3dNl0HQ71i97oFQTJjjlJdsT2yg0DW-9ng3mLcUKZDmBrTO-Us7LZfAoPuovDKLNixe0jbEgBx9NB11RyRtKPdgOxR_G3jtWFPTwWs9ov_migKj4RYt9DuvW3r7IOKOA7BJV339Tm3GvHa2mpGxru-5=w361-h627-no?authuser=0">
            <a:extLst>
              <a:ext uri="{FF2B5EF4-FFF2-40B4-BE49-F238E27FC236}">
                <a16:creationId xmlns:a16="http://schemas.microsoft.com/office/drawing/2014/main" id="{21058BEB-79C2-EA4D-9D83-6CAF7D775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1150" y="0"/>
            <a:ext cx="39481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0BDDE7E-814E-3D4D-804F-6B418D0CC42F}"/>
              </a:ext>
            </a:extLst>
          </p:cNvPr>
          <p:cNvCxnSpPr>
            <a:cxnSpLocks/>
          </p:cNvCxnSpPr>
          <p:nvPr/>
        </p:nvCxnSpPr>
        <p:spPr>
          <a:xfrm flipV="1">
            <a:off x="3217333" y="3429000"/>
            <a:ext cx="2296055" cy="194733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84DAC86-52BA-BF45-9A17-A8F7D8C7E131}"/>
              </a:ext>
            </a:extLst>
          </p:cNvPr>
          <p:cNvCxnSpPr/>
          <p:nvPr/>
        </p:nvCxnSpPr>
        <p:spPr>
          <a:xfrm>
            <a:off x="3616854" y="2797704"/>
            <a:ext cx="2353733" cy="118533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22E17AC-5D86-3149-B465-A63B1CC7BB99}"/>
              </a:ext>
            </a:extLst>
          </p:cNvPr>
          <p:cNvCxnSpPr>
            <a:cxnSpLocks/>
          </p:cNvCxnSpPr>
          <p:nvPr/>
        </p:nvCxnSpPr>
        <p:spPr>
          <a:xfrm flipH="1">
            <a:off x="6417733" y="1943100"/>
            <a:ext cx="2740555" cy="766233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8A44871-8B4F-4842-AE00-D110E702226D}"/>
              </a:ext>
            </a:extLst>
          </p:cNvPr>
          <p:cNvCxnSpPr>
            <a:cxnSpLocks/>
          </p:cNvCxnSpPr>
          <p:nvPr/>
        </p:nvCxnSpPr>
        <p:spPr>
          <a:xfrm flipH="1">
            <a:off x="6561666" y="1143000"/>
            <a:ext cx="2052109" cy="1358900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73DFE1-8956-6049-8778-D85072AEA333}"/>
              </a:ext>
            </a:extLst>
          </p:cNvPr>
          <p:cNvCxnSpPr>
            <a:cxnSpLocks/>
          </p:cNvCxnSpPr>
          <p:nvPr/>
        </p:nvCxnSpPr>
        <p:spPr>
          <a:xfrm flipH="1">
            <a:off x="7327900" y="3310467"/>
            <a:ext cx="1830388" cy="0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9F6E7E5-53E4-BD43-8EEC-01D49AA5C786}"/>
              </a:ext>
            </a:extLst>
          </p:cNvPr>
          <p:cNvSpPr txBox="1"/>
          <p:nvPr/>
        </p:nvSpPr>
        <p:spPr>
          <a:xfrm>
            <a:off x="9308044" y="2317234"/>
            <a:ext cx="1746247" cy="369332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Lateral meniscus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1DADB8-937C-D147-945C-A6454F36A213}"/>
              </a:ext>
            </a:extLst>
          </p:cNvPr>
          <p:cNvSpPr txBox="1"/>
          <p:nvPr/>
        </p:nvSpPr>
        <p:spPr>
          <a:xfrm>
            <a:off x="1859760" y="2613038"/>
            <a:ext cx="1762021" cy="369332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Medial meniscus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01CF3BD-9173-EC4F-A9FA-8731E8F9467C}"/>
              </a:ext>
            </a:extLst>
          </p:cNvPr>
          <p:cNvCxnSpPr>
            <a:cxnSpLocks/>
          </p:cNvCxnSpPr>
          <p:nvPr/>
        </p:nvCxnSpPr>
        <p:spPr>
          <a:xfrm flipH="1">
            <a:off x="7037387" y="2501900"/>
            <a:ext cx="2273301" cy="481013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4E9DA2E-2452-9C4A-B668-67B1EFA44037}"/>
              </a:ext>
            </a:extLst>
          </p:cNvPr>
          <p:cNvSpPr txBox="1"/>
          <p:nvPr/>
        </p:nvSpPr>
        <p:spPr>
          <a:xfrm>
            <a:off x="9158288" y="2987301"/>
            <a:ext cx="2117725" cy="646331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Lateral (fibular) collateral ligament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CF0E55E-83E6-5946-83BF-200505B7E1F5}"/>
              </a:ext>
            </a:extLst>
          </p:cNvPr>
          <p:cNvSpPr txBox="1"/>
          <p:nvPr/>
        </p:nvSpPr>
        <p:spPr>
          <a:xfrm>
            <a:off x="906716" y="3300567"/>
            <a:ext cx="2325120" cy="646331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Medial (tibial) collateral ligament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4B0A1D-DC77-A148-B7A9-4A9573527A05}"/>
              </a:ext>
            </a:extLst>
          </p:cNvPr>
          <p:cNvSpPr txBox="1"/>
          <p:nvPr/>
        </p:nvSpPr>
        <p:spPr>
          <a:xfrm>
            <a:off x="9157421" y="1713188"/>
            <a:ext cx="2704715" cy="369332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Posterior cruciate ligament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7CB0167-2B2F-BD4E-A2F6-F11A3C334F1A}"/>
              </a:ext>
            </a:extLst>
          </p:cNvPr>
          <p:cNvSpPr txBox="1"/>
          <p:nvPr/>
        </p:nvSpPr>
        <p:spPr>
          <a:xfrm>
            <a:off x="8613775" y="808408"/>
            <a:ext cx="3180999" cy="369332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Anterior cruciate ligament (ACL)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3DC99E1-2ED9-4949-B412-AFA4C5B1AAFB}"/>
              </a:ext>
            </a:extLst>
          </p:cNvPr>
          <p:cNvSpPr/>
          <p:nvPr/>
        </p:nvSpPr>
        <p:spPr>
          <a:xfrm>
            <a:off x="72156" y="264068"/>
            <a:ext cx="390717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Tibiofemoral (Knee) Joint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15264B-8C8A-7E4F-9C86-C1421348AA7F}"/>
              </a:ext>
            </a:extLst>
          </p:cNvPr>
          <p:cNvSpPr txBox="1"/>
          <p:nvPr/>
        </p:nvSpPr>
        <p:spPr>
          <a:xfrm>
            <a:off x="8390701" y="6299200"/>
            <a:ext cx="190340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Posterior View</a:t>
            </a:r>
          </a:p>
        </p:txBody>
      </p:sp>
    </p:spTree>
    <p:extLst>
      <p:ext uri="{BB962C8B-B14F-4D97-AF65-F5344CB8AC3E}">
        <p14:creationId xmlns:p14="http://schemas.microsoft.com/office/powerpoint/2010/main" val="1892125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A18E5-391E-83D0-2C5B-AF0868EAE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8FE41-ADA2-421C-DF26-2C6268CE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5004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Hip Joints </a:t>
            </a:r>
          </a:p>
        </p:txBody>
      </p:sp>
    </p:spTree>
    <p:extLst>
      <p:ext uri="{BB962C8B-B14F-4D97-AF65-F5344CB8AC3E}">
        <p14:creationId xmlns:p14="http://schemas.microsoft.com/office/powerpoint/2010/main" val="253970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ABCBF-CA1C-9046-AE81-258A3E8D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82EFA-C140-4248-916F-3117E6073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lh3.googleusercontent.com/pw/ACtC-3dpwPwstS3prtyyu7TOVLHXqphkb9nMzZhBGLEtiGtHN9Ilxxe0p6GCt29rOGepGfny3SOFr8ddPKlERqMv6mrMr4iJR1T-q2PHZf00-zusW51R0EbD_vZ2ODLQTmvjF5lDphyEjcpNcS2FKAL2lcLW=w399-h627-no?authuser=0">
            <a:extLst>
              <a:ext uri="{FF2B5EF4-FFF2-40B4-BE49-F238E27FC236}">
                <a16:creationId xmlns:a16="http://schemas.microsoft.com/office/drawing/2014/main" id="{F7164830-46B6-9649-A8F0-134CF8783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343" y="0"/>
            <a:ext cx="4874457" cy="7660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pw/ACtC-3dvTD-rm90dW8OMUSruCOiTHw4Ru9IgaBgV4rCn-NjPxb28Kva958Eq_kByek0smEE_UfSv7y-agv_yapuE6XEBFSvlZmhtVQfa83vpAgPOdgEvT7-RfatrCSP0gJvN9XuSvLdeM3lDmm81kO9r8XLF=w327-h627-no?authuser=0">
            <a:extLst>
              <a:ext uri="{FF2B5EF4-FFF2-40B4-BE49-F238E27FC236}">
                <a16:creationId xmlns:a16="http://schemas.microsoft.com/office/drawing/2014/main" id="{063AFB1E-E43D-8A4B-BEEA-11A8F8ECCD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0"/>
            <a:ext cx="4267485" cy="8182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3A207B5-5E3F-3649-91C2-84C4B6841B10}"/>
              </a:ext>
            </a:extLst>
          </p:cNvPr>
          <p:cNvSpPr/>
          <p:nvPr/>
        </p:nvSpPr>
        <p:spPr>
          <a:xfrm>
            <a:off x="4683381" y="0"/>
            <a:ext cx="2218267" cy="26545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Hip (</a:t>
            </a:r>
            <a:r>
              <a:rPr lang="en-US" sz="54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coxal</a:t>
            </a:r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joint</a:t>
            </a:r>
          </a:p>
        </p:txBody>
      </p:sp>
      <p:pic>
        <p:nvPicPr>
          <p:cNvPr id="5" name="Picture 2" descr="Ligaments &amp; Tendons of the Hip Joint Flashcards | Quizlet">
            <a:extLst>
              <a:ext uri="{FF2B5EF4-FFF2-40B4-BE49-F238E27FC236}">
                <a16:creationId xmlns:a16="http://schemas.microsoft.com/office/drawing/2014/main" id="{79FC59FD-977E-B84C-8AF4-F5B7C7470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1247" y="4485392"/>
            <a:ext cx="2733419" cy="2372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85EE43-8C52-DD44-97F9-11E426BCC886}"/>
              </a:ext>
            </a:extLst>
          </p:cNvPr>
          <p:cNvCxnSpPr>
            <a:cxnSpLocks/>
          </p:cNvCxnSpPr>
          <p:nvPr/>
        </p:nvCxnSpPr>
        <p:spPr>
          <a:xfrm flipH="1">
            <a:off x="8631768" y="2861733"/>
            <a:ext cx="1256643" cy="584200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4D835F8-127E-2943-BD0A-510830B801C4}"/>
              </a:ext>
            </a:extLst>
          </p:cNvPr>
          <p:cNvSpPr txBox="1"/>
          <p:nvPr/>
        </p:nvSpPr>
        <p:spPr>
          <a:xfrm>
            <a:off x="9888413" y="2471099"/>
            <a:ext cx="1465387" cy="646331"/>
          </a:xfrm>
          <a:prstGeom prst="rect">
            <a:avLst/>
          </a:prstGeom>
          <a:noFill/>
          <a:ln>
            <a:solidFill>
              <a:srgbClr val="41D59C">
                <a:alpha val="89000"/>
              </a:srgb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41D59C"/>
                </a:solidFill>
              </a:rPr>
              <a:t>Ischiofemoral</a:t>
            </a:r>
            <a:r>
              <a:rPr lang="en-US" dirty="0">
                <a:solidFill>
                  <a:srgbClr val="41D59C"/>
                </a:solidFill>
              </a:rPr>
              <a:t> ligament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1BA271F-1297-9242-817F-AD6F5C1B9AAE}"/>
              </a:ext>
            </a:extLst>
          </p:cNvPr>
          <p:cNvCxnSpPr>
            <a:cxnSpLocks/>
          </p:cNvCxnSpPr>
          <p:nvPr/>
        </p:nvCxnSpPr>
        <p:spPr>
          <a:xfrm flipH="1">
            <a:off x="9086989" y="1327265"/>
            <a:ext cx="40734" cy="1395529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87BF2A3-8E20-6B4B-8A8D-17A2B3BB59EA}"/>
              </a:ext>
            </a:extLst>
          </p:cNvPr>
          <p:cNvSpPr txBox="1"/>
          <p:nvPr/>
        </p:nvSpPr>
        <p:spPr>
          <a:xfrm>
            <a:off x="8054142" y="938239"/>
            <a:ext cx="2065694" cy="369332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Iliofemoral ligament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DA8C8F0-A2B2-1D4F-B95B-F92DB1539942}"/>
              </a:ext>
            </a:extLst>
          </p:cNvPr>
          <p:cNvCxnSpPr>
            <a:cxnSpLocks/>
          </p:cNvCxnSpPr>
          <p:nvPr/>
        </p:nvCxnSpPr>
        <p:spPr>
          <a:xfrm flipV="1">
            <a:off x="2065867" y="4091331"/>
            <a:ext cx="1032933" cy="971736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4EDBCB1-6078-2A4D-860B-EC7B6FE4BE88}"/>
              </a:ext>
            </a:extLst>
          </p:cNvPr>
          <p:cNvSpPr txBox="1"/>
          <p:nvPr/>
        </p:nvSpPr>
        <p:spPr>
          <a:xfrm>
            <a:off x="838200" y="5063067"/>
            <a:ext cx="1465387" cy="646331"/>
          </a:xfrm>
          <a:prstGeom prst="rect">
            <a:avLst/>
          </a:prstGeom>
          <a:noFill/>
          <a:ln>
            <a:solidFill>
              <a:srgbClr val="41D59C">
                <a:alpha val="89000"/>
              </a:srgb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1D59C"/>
                </a:solidFill>
              </a:rPr>
              <a:t>Pubofemoral ligament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A9725E-DFD6-4945-830D-6FD808933266}"/>
              </a:ext>
            </a:extLst>
          </p:cNvPr>
          <p:cNvSpPr txBox="1"/>
          <p:nvPr/>
        </p:nvSpPr>
        <p:spPr>
          <a:xfrm>
            <a:off x="1642622" y="1655697"/>
            <a:ext cx="2065694" cy="369332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Iliofemoral ligament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D910A29-0D92-3245-B4F9-B208C5C72833}"/>
              </a:ext>
            </a:extLst>
          </p:cNvPr>
          <p:cNvCxnSpPr>
            <a:cxnSpLocks/>
          </p:cNvCxnSpPr>
          <p:nvPr/>
        </p:nvCxnSpPr>
        <p:spPr>
          <a:xfrm flipH="1">
            <a:off x="2740424" y="2044237"/>
            <a:ext cx="20367" cy="1400763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6AE935E-9543-3249-B9BF-E8EC4EED0767}"/>
              </a:ext>
            </a:extLst>
          </p:cNvPr>
          <p:cNvSpPr txBox="1"/>
          <p:nvPr/>
        </p:nvSpPr>
        <p:spPr>
          <a:xfrm>
            <a:off x="8468920" y="6136710"/>
            <a:ext cx="190340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Posterior View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3A9652-D95F-9F4B-AAC1-838E1373B6E4}"/>
              </a:ext>
            </a:extLst>
          </p:cNvPr>
          <p:cNvSpPr txBox="1"/>
          <p:nvPr/>
        </p:nvSpPr>
        <p:spPr>
          <a:xfrm>
            <a:off x="1953021" y="6427113"/>
            <a:ext cx="18796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Anterior View</a:t>
            </a:r>
          </a:p>
        </p:txBody>
      </p:sp>
    </p:spTree>
    <p:extLst>
      <p:ext uri="{BB962C8B-B14F-4D97-AF65-F5344CB8AC3E}">
        <p14:creationId xmlns:p14="http://schemas.microsoft.com/office/powerpoint/2010/main" val="2790509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A13A38-AF43-DD41-9479-BD24F0336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84667"/>
            <a:ext cx="8686800" cy="6515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63B5C0-5091-9541-99BE-03D7D5BA60FE}"/>
              </a:ext>
            </a:extLst>
          </p:cNvPr>
          <p:cNvSpPr txBox="1"/>
          <p:nvPr/>
        </p:nvSpPr>
        <p:spPr>
          <a:xfrm>
            <a:off x="7139720" y="5594225"/>
            <a:ext cx="1465387" cy="646331"/>
          </a:xfrm>
          <a:prstGeom prst="rect">
            <a:avLst/>
          </a:prstGeom>
          <a:noFill/>
          <a:ln>
            <a:solidFill>
              <a:srgbClr val="41D59C">
                <a:alpha val="89000"/>
              </a:srgb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1D59C"/>
                </a:solidFill>
              </a:rPr>
              <a:t>Pubofemoral ligament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752D33B-1705-D64E-B096-2F87BDD50B41}"/>
              </a:ext>
            </a:extLst>
          </p:cNvPr>
          <p:cNvCxnSpPr>
            <a:cxnSpLocks/>
          </p:cNvCxnSpPr>
          <p:nvPr/>
        </p:nvCxnSpPr>
        <p:spPr>
          <a:xfrm flipH="1" flipV="1">
            <a:off x="7415214" y="4071938"/>
            <a:ext cx="342899" cy="1522287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5C2A9BD-E06E-204C-B44A-E46FC5B3632C}"/>
              </a:ext>
            </a:extLst>
          </p:cNvPr>
          <p:cNvSpPr txBox="1"/>
          <p:nvPr/>
        </p:nvSpPr>
        <p:spPr>
          <a:xfrm>
            <a:off x="3624263" y="2248429"/>
            <a:ext cx="1465387" cy="646331"/>
          </a:xfrm>
          <a:prstGeom prst="rect">
            <a:avLst/>
          </a:prstGeom>
          <a:noFill/>
          <a:ln>
            <a:solidFill>
              <a:srgbClr val="41D59C">
                <a:alpha val="89000"/>
              </a:srgb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1D59C"/>
                </a:solidFill>
              </a:rPr>
              <a:t>Iliofemoral ligament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4DDA4E8-5987-2E48-AB27-C38D3644F40F}"/>
              </a:ext>
            </a:extLst>
          </p:cNvPr>
          <p:cNvCxnSpPr>
            <a:cxnSpLocks/>
          </p:cNvCxnSpPr>
          <p:nvPr/>
        </p:nvCxnSpPr>
        <p:spPr>
          <a:xfrm>
            <a:off x="4611825" y="2894760"/>
            <a:ext cx="2273288" cy="762840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9862F40-B9E5-0248-AFFE-F4B89CAE69EC}"/>
              </a:ext>
            </a:extLst>
          </p:cNvPr>
          <p:cNvSpPr txBox="1"/>
          <p:nvPr/>
        </p:nvSpPr>
        <p:spPr>
          <a:xfrm>
            <a:off x="10288594" y="6427113"/>
            <a:ext cx="190340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Posterior View</a:t>
            </a:r>
          </a:p>
        </p:txBody>
      </p:sp>
    </p:spTree>
    <p:extLst>
      <p:ext uri="{BB962C8B-B14F-4D97-AF65-F5344CB8AC3E}">
        <p14:creationId xmlns:p14="http://schemas.microsoft.com/office/powerpoint/2010/main" val="2875601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954EE-FDB4-A6CB-A8CF-E4ABC91B8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5004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chemeClr val="accent6">
                    <a:lumMod val="50000"/>
                  </a:schemeClr>
                </a:solidFill>
              </a:rPr>
              <a:t>Shoulder Joints </a:t>
            </a:r>
          </a:p>
        </p:txBody>
      </p:sp>
    </p:spTree>
    <p:extLst>
      <p:ext uri="{BB962C8B-B14F-4D97-AF65-F5344CB8AC3E}">
        <p14:creationId xmlns:p14="http://schemas.microsoft.com/office/powerpoint/2010/main" val="3247531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lh3.googleusercontent.com/pw/ACtC-3c8hpfIVw_ijcUnqmgFb7U4ZDSICZafCBZwbRMDoT68_CUu_cvVD47-Y-6B0bo4OnfMIsutsRstwERmjWbrJRDGkeLJe5AQhgRJwsq_MKDOSrmHHqFu8aXve15N0Ykc-vLyg58aXIuC4i7PumMtE7Yv=w518-h627-no?authuser=0">
            <a:extLst>
              <a:ext uri="{FF2B5EF4-FFF2-40B4-BE49-F238E27FC236}">
                <a16:creationId xmlns:a16="http://schemas.microsoft.com/office/drawing/2014/main" id="{D30BCD57-3B1E-5F42-A3AA-AA376461E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2313" y="0"/>
            <a:ext cx="56657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F2E5D4-E9E5-2F45-B98D-406FB77E49CA}"/>
              </a:ext>
            </a:extLst>
          </p:cNvPr>
          <p:cNvSpPr txBox="1"/>
          <p:nvPr/>
        </p:nvSpPr>
        <p:spPr>
          <a:xfrm>
            <a:off x="9601201" y="1074153"/>
            <a:ext cx="1850229" cy="646331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Acromioclavicularligament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E3E38C-6B21-114A-81A7-23F498ABA931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6875993" y="1104581"/>
            <a:ext cx="2725208" cy="292738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BF030F1-897F-EE46-A12A-990F5FBF6340}"/>
              </a:ext>
            </a:extLst>
          </p:cNvPr>
          <p:cNvCxnSpPr>
            <a:cxnSpLocks/>
          </p:cNvCxnSpPr>
          <p:nvPr/>
        </p:nvCxnSpPr>
        <p:spPr>
          <a:xfrm flipH="1" flipV="1">
            <a:off x="7743825" y="1671638"/>
            <a:ext cx="2057401" cy="1153428"/>
          </a:xfrm>
          <a:prstGeom prst="straightConnector1">
            <a:avLst/>
          </a:prstGeom>
          <a:ln w="25400">
            <a:solidFill>
              <a:srgbClr val="3AC4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83DD85F-CAE9-2845-9138-477ADA770C1F}"/>
              </a:ext>
            </a:extLst>
          </p:cNvPr>
          <p:cNvSpPr txBox="1"/>
          <p:nvPr/>
        </p:nvSpPr>
        <p:spPr>
          <a:xfrm>
            <a:off x="9801226" y="2453054"/>
            <a:ext cx="1850229" cy="646331"/>
          </a:xfrm>
          <a:prstGeom prst="rect">
            <a:avLst/>
          </a:prstGeom>
          <a:noFill/>
          <a:ln>
            <a:solidFill>
              <a:srgbClr val="41D59C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Coracohumeral ligament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845264-C008-6D48-ABE6-14237BB2EC43}"/>
              </a:ext>
            </a:extLst>
          </p:cNvPr>
          <p:cNvSpPr/>
          <p:nvPr/>
        </p:nvSpPr>
        <p:spPr>
          <a:xfrm>
            <a:off x="-127868" y="319751"/>
            <a:ext cx="3642594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6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Glenohumeral</a:t>
            </a:r>
            <a:r>
              <a:rPr lang="en-US" sz="4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(Shoulder) Joint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1A48F3-BCAF-A94E-8796-8FF8E298A057}"/>
              </a:ext>
            </a:extLst>
          </p:cNvPr>
          <p:cNvSpPr txBox="1"/>
          <p:nvPr/>
        </p:nvSpPr>
        <p:spPr>
          <a:xfrm>
            <a:off x="9601201" y="6227762"/>
            <a:ext cx="190340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Posterior View</a:t>
            </a:r>
          </a:p>
        </p:txBody>
      </p:sp>
    </p:spTree>
    <p:extLst>
      <p:ext uri="{BB962C8B-B14F-4D97-AF65-F5344CB8AC3E}">
        <p14:creationId xmlns:p14="http://schemas.microsoft.com/office/powerpoint/2010/main" val="674353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1865</TotalTime>
  <Words>99</Words>
  <Application>Microsoft Macintosh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Copperplate</vt:lpstr>
      <vt:lpstr>Office Theme</vt:lpstr>
      <vt:lpstr>BIO 201 Joints Lab</vt:lpstr>
      <vt:lpstr>Knee Joints </vt:lpstr>
      <vt:lpstr>PowerPoint Presentation</vt:lpstr>
      <vt:lpstr>PowerPoint Presentation</vt:lpstr>
      <vt:lpstr>Hip Joints </vt:lpstr>
      <vt:lpstr>PowerPoint Presentation</vt:lpstr>
      <vt:lpstr>PowerPoint Presentation</vt:lpstr>
      <vt:lpstr>Shoulder Joints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 201 Joints Lab</dc:title>
  <dc:creator>k p</dc:creator>
  <cp:lastModifiedBy>arezou.mobramaein@cgc.edu</cp:lastModifiedBy>
  <cp:revision>28</cp:revision>
  <dcterms:created xsi:type="dcterms:W3CDTF">2021-01-28T17:56:39Z</dcterms:created>
  <dcterms:modified xsi:type="dcterms:W3CDTF">2026-01-24T01:58:22Z</dcterms:modified>
</cp:coreProperties>
</file>

<file path=docProps/thumbnail.jpeg>
</file>